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orcelain"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6.png" Type="http://schemas.openxmlformats.org/officeDocument/2006/relationships/image"/><Relationship Id="rId12"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7.png" Type="http://schemas.openxmlformats.org/officeDocument/2006/relationships/image"/><Relationship Id="rId12"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8.png" Type="http://schemas.openxmlformats.org/officeDocument/2006/relationships/image"/><Relationship Id="rId12"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9.png" Type="http://schemas.openxmlformats.org/officeDocument/2006/relationships/image"/><Relationship Id="rId12"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4.png" Type="http://schemas.openxmlformats.org/officeDocument/2006/relationships/image"/><Relationship Id="rId12"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91471" y="678018"/>
            <a:ext cx="13882299" cy="8051734"/>
          </a:xfrm>
          <a:custGeom>
            <a:avLst/>
            <a:gdLst/>
            <a:ahLst/>
            <a:cxnLst/>
            <a:rect r="r" b="b" t="t" l="l"/>
            <a:pathLst>
              <a:path h="8051734" w="13882299">
                <a:moveTo>
                  <a:pt x="0" y="0"/>
                </a:moveTo>
                <a:lnTo>
                  <a:pt x="13882300" y="0"/>
                </a:lnTo>
                <a:lnTo>
                  <a:pt x="13882300" y="8051733"/>
                </a:lnTo>
                <a:lnTo>
                  <a:pt x="0" y="80517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21458">
            <a:off x="13281873" y="6880140"/>
            <a:ext cx="2378647" cy="1056853"/>
          </a:xfrm>
          <a:custGeom>
            <a:avLst/>
            <a:gdLst/>
            <a:ahLst/>
            <a:cxnLst/>
            <a:rect r="r" b="b" t="t" l="l"/>
            <a:pathLst>
              <a:path h="1056853" w="2378647">
                <a:moveTo>
                  <a:pt x="0" y="0"/>
                </a:moveTo>
                <a:lnTo>
                  <a:pt x="2378647" y="0"/>
                </a:lnTo>
                <a:lnTo>
                  <a:pt x="2378647" y="1056853"/>
                </a:lnTo>
                <a:lnTo>
                  <a:pt x="0" y="10568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975285" y="2483933"/>
            <a:ext cx="1452105" cy="1527070"/>
          </a:xfrm>
          <a:custGeom>
            <a:avLst/>
            <a:gdLst/>
            <a:ahLst/>
            <a:cxnLst/>
            <a:rect r="r" b="b" t="t" l="l"/>
            <a:pathLst>
              <a:path h="1527070" w="1452105">
                <a:moveTo>
                  <a:pt x="0" y="0"/>
                </a:moveTo>
                <a:lnTo>
                  <a:pt x="1452105" y="0"/>
                </a:lnTo>
                <a:lnTo>
                  <a:pt x="1452105" y="1527070"/>
                </a:lnTo>
                <a:lnTo>
                  <a:pt x="0" y="15270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743613" y="3851524"/>
            <a:ext cx="14857923" cy="1876021"/>
          </a:xfrm>
          <a:prstGeom prst="rect">
            <a:avLst/>
          </a:prstGeom>
        </p:spPr>
        <p:txBody>
          <a:bodyPr anchor="t" rtlCol="false" tIns="0" lIns="0" bIns="0" rIns="0">
            <a:spAutoFit/>
          </a:bodyPr>
          <a:lstStyle/>
          <a:p>
            <a:pPr algn="ctr" marL="0" indent="0" lvl="0">
              <a:lnSpc>
                <a:spcPts val="15247"/>
              </a:lnSpc>
            </a:pPr>
            <a:r>
              <a:rPr lang="en-US" sz="10890">
                <a:solidFill>
                  <a:srgbClr val="0B2364"/>
                </a:solidFill>
                <a:latin typeface="Porcelain"/>
                <a:ea typeface="Porcelain"/>
                <a:cs typeface="Porcelain"/>
                <a:sym typeface="Porcelain"/>
              </a:rPr>
              <a:t>URBAN AIR QUALITY WEB PAGE</a:t>
            </a:r>
          </a:p>
        </p:txBody>
      </p:sp>
      <p:sp>
        <p:nvSpPr>
          <p:cNvPr name="TextBox 11" id="11"/>
          <p:cNvSpPr txBox="true"/>
          <p:nvPr/>
        </p:nvSpPr>
        <p:spPr>
          <a:xfrm rot="0">
            <a:off x="6798511" y="5918460"/>
            <a:ext cx="4690978" cy="788035"/>
          </a:xfrm>
          <a:prstGeom prst="rect">
            <a:avLst/>
          </a:prstGeom>
        </p:spPr>
        <p:txBody>
          <a:bodyPr anchor="t" rtlCol="false" tIns="0" lIns="0" bIns="0" rIns="0">
            <a:spAutoFit/>
          </a:bodyPr>
          <a:lstStyle/>
          <a:p>
            <a:pPr algn="ctr" marL="0" indent="0" lvl="0">
              <a:lnSpc>
                <a:spcPts val="6439"/>
              </a:lnSpc>
            </a:pPr>
            <a:r>
              <a:rPr lang="en-US" sz="4599">
                <a:solidFill>
                  <a:srgbClr val="0B2364"/>
                </a:solidFill>
                <a:latin typeface="Porcelain"/>
                <a:ea typeface="Porcelain"/>
                <a:cs typeface="Porcelain"/>
                <a:sym typeface="Porcelain"/>
              </a:rPr>
              <a:t>Presented by Shravya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21458">
            <a:off x="15516210" y="7863245"/>
            <a:ext cx="2696747" cy="1198187"/>
          </a:xfrm>
          <a:custGeom>
            <a:avLst/>
            <a:gdLst/>
            <a:ahLst/>
            <a:cxnLst/>
            <a:rect r="r" b="b" t="t" l="l"/>
            <a:pathLst>
              <a:path h="1198187" w="2696747">
                <a:moveTo>
                  <a:pt x="0" y="0"/>
                </a:moveTo>
                <a:lnTo>
                  <a:pt x="2696746" y="0"/>
                </a:lnTo>
                <a:lnTo>
                  <a:pt x="2696746" y="1198188"/>
                </a:lnTo>
                <a:lnTo>
                  <a:pt x="0" y="1198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163056"/>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524976" y="3421841"/>
            <a:ext cx="17238048" cy="3813918"/>
          </a:xfrm>
          <a:custGeom>
            <a:avLst/>
            <a:gdLst/>
            <a:ahLst/>
            <a:cxnLst/>
            <a:rect r="r" b="b" t="t" l="l"/>
            <a:pathLst>
              <a:path h="3813918" w="17238048">
                <a:moveTo>
                  <a:pt x="0" y="0"/>
                </a:moveTo>
                <a:lnTo>
                  <a:pt x="17238048" y="0"/>
                </a:lnTo>
                <a:lnTo>
                  <a:pt x="17238048" y="3813918"/>
                </a:lnTo>
                <a:lnTo>
                  <a:pt x="0" y="3813918"/>
                </a:lnTo>
                <a:lnTo>
                  <a:pt x="0" y="0"/>
                </a:lnTo>
                <a:close/>
              </a:path>
            </a:pathLst>
          </a:custGeom>
          <a:blipFill>
            <a:blip r:embed="rId11"/>
            <a:stretch>
              <a:fillRect l="0" t="0" r="0" b="0"/>
            </a:stretch>
          </a:blipFill>
        </p:spPr>
      </p:sp>
      <p:sp>
        <p:nvSpPr>
          <p:cNvPr name="TextBox 10" id="10"/>
          <p:cNvSpPr txBox="true"/>
          <p:nvPr/>
        </p:nvSpPr>
        <p:spPr>
          <a:xfrm rot="0">
            <a:off x="6412068" y="-171450"/>
            <a:ext cx="5463864"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RESULTS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21458">
            <a:off x="15516210" y="7863245"/>
            <a:ext cx="2696747" cy="1198187"/>
          </a:xfrm>
          <a:custGeom>
            <a:avLst/>
            <a:gdLst/>
            <a:ahLst/>
            <a:cxnLst/>
            <a:rect r="r" b="b" t="t" l="l"/>
            <a:pathLst>
              <a:path h="1198187" w="2696747">
                <a:moveTo>
                  <a:pt x="0" y="0"/>
                </a:moveTo>
                <a:lnTo>
                  <a:pt x="2696746" y="0"/>
                </a:lnTo>
                <a:lnTo>
                  <a:pt x="2696746" y="1198188"/>
                </a:lnTo>
                <a:lnTo>
                  <a:pt x="0" y="1198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163056"/>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850812" y="0"/>
            <a:ext cx="14276700" cy="10517169"/>
            <a:chOff x="0" y="0"/>
            <a:chExt cx="19050000" cy="14033500"/>
          </a:xfrm>
        </p:grpSpPr>
        <p:sp>
          <p:nvSpPr>
            <p:cNvPr name="Freeform 10" id="10"/>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11"/>
              <a:stretch>
                <a:fillRect l="-7839" t="0" r="-7839" b="0"/>
              </a:stretch>
            </a:blipFill>
          </p:spPr>
        </p:sp>
        <p:sp>
          <p:nvSpPr>
            <p:cNvPr name="Freeform 11" id="11"/>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12"/>
              <a:stretch>
                <a:fillRect l="0" t="-226" r="0" b="-226"/>
              </a:stretch>
            </a:blipFill>
          </p:spPr>
        </p:sp>
      </p:grpSp>
      <p:sp>
        <p:nvSpPr>
          <p:cNvPr name="TextBox 12" id="12"/>
          <p:cNvSpPr txBox="true"/>
          <p:nvPr/>
        </p:nvSpPr>
        <p:spPr>
          <a:xfrm rot="0">
            <a:off x="6412068" y="-171450"/>
            <a:ext cx="5463864"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RESULTS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21458">
            <a:off x="15516210" y="7863245"/>
            <a:ext cx="2696747" cy="1198187"/>
          </a:xfrm>
          <a:custGeom>
            <a:avLst/>
            <a:gdLst/>
            <a:ahLst/>
            <a:cxnLst/>
            <a:rect r="r" b="b" t="t" l="l"/>
            <a:pathLst>
              <a:path h="1198187" w="2696747">
                <a:moveTo>
                  <a:pt x="0" y="0"/>
                </a:moveTo>
                <a:lnTo>
                  <a:pt x="2696746" y="0"/>
                </a:lnTo>
                <a:lnTo>
                  <a:pt x="2696746" y="1198188"/>
                </a:lnTo>
                <a:lnTo>
                  <a:pt x="0" y="1198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163056"/>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850812" y="0"/>
            <a:ext cx="14276700" cy="10517169"/>
            <a:chOff x="0" y="0"/>
            <a:chExt cx="19050000" cy="14033500"/>
          </a:xfrm>
        </p:grpSpPr>
        <p:sp>
          <p:nvSpPr>
            <p:cNvPr name="Freeform 10" id="10"/>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11"/>
              <a:stretch>
                <a:fillRect l="-10995" t="0" r="-10995" b="0"/>
              </a:stretch>
            </a:blipFill>
          </p:spPr>
        </p:sp>
        <p:sp>
          <p:nvSpPr>
            <p:cNvPr name="Freeform 11" id="11"/>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12"/>
              <a:stretch>
                <a:fillRect l="0" t="-226" r="0" b="-226"/>
              </a:stretch>
            </a:blipFill>
          </p:spPr>
        </p:sp>
      </p:grpSp>
      <p:sp>
        <p:nvSpPr>
          <p:cNvPr name="TextBox 12" id="12"/>
          <p:cNvSpPr txBox="true"/>
          <p:nvPr/>
        </p:nvSpPr>
        <p:spPr>
          <a:xfrm rot="0">
            <a:off x="6412068" y="-171450"/>
            <a:ext cx="5463864"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21458">
            <a:off x="15516210" y="7863245"/>
            <a:ext cx="2696747" cy="1198187"/>
          </a:xfrm>
          <a:custGeom>
            <a:avLst/>
            <a:gdLst/>
            <a:ahLst/>
            <a:cxnLst/>
            <a:rect r="r" b="b" t="t" l="l"/>
            <a:pathLst>
              <a:path h="1198187" w="2696747">
                <a:moveTo>
                  <a:pt x="0" y="0"/>
                </a:moveTo>
                <a:lnTo>
                  <a:pt x="2696746" y="0"/>
                </a:lnTo>
                <a:lnTo>
                  <a:pt x="2696746" y="1198188"/>
                </a:lnTo>
                <a:lnTo>
                  <a:pt x="0" y="1198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163056"/>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869862" y="0"/>
            <a:ext cx="14276700" cy="10517169"/>
            <a:chOff x="0" y="0"/>
            <a:chExt cx="19050000" cy="14033500"/>
          </a:xfrm>
        </p:grpSpPr>
        <p:sp>
          <p:nvSpPr>
            <p:cNvPr name="Freeform 10" id="10"/>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11"/>
              <a:stretch>
                <a:fillRect l="-17771" t="0" r="-17771" b="0"/>
              </a:stretch>
            </a:blipFill>
          </p:spPr>
        </p:sp>
        <p:sp>
          <p:nvSpPr>
            <p:cNvPr name="Freeform 11" id="11"/>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12"/>
              <a:stretch>
                <a:fillRect l="0" t="-226" r="0" b="-226"/>
              </a:stretch>
            </a:blipFill>
          </p:spPr>
        </p:sp>
      </p:grpSp>
      <p:sp>
        <p:nvSpPr>
          <p:cNvPr name="TextBox 12" id="12"/>
          <p:cNvSpPr txBox="true"/>
          <p:nvPr/>
        </p:nvSpPr>
        <p:spPr>
          <a:xfrm rot="0">
            <a:off x="6412068" y="-171450"/>
            <a:ext cx="5463864"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RESULTS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21458">
            <a:off x="15516210" y="7863245"/>
            <a:ext cx="2696747" cy="1198187"/>
          </a:xfrm>
          <a:custGeom>
            <a:avLst/>
            <a:gdLst/>
            <a:ahLst/>
            <a:cxnLst/>
            <a:rect r="r" b="b" t="t" l="l"/>
            <a:pathLst>
              <a:path h="1198187" w="2696747">
                <a:moveTo>
                  <a:pt x="0" y="0"/>
                </a:moveTo>
                <a:lnTo>
                  <a:pt x="2696746" y="0"/>
                </a:lnTo>
                <a:lnTo>
                  <a:pt x="2696746" y="1198188"/>
                </a:lnTo>
                <a:lnTo>
                  <a:pt x="0" y="1198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163056"/>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850812" y="0"/>
            <a:ext cx="14276700" cy="10517169"/>
            <a:chOff x="0" y="0"/>
            <a:chExt cx="19050000" cy="14033500"/>
          </a:xfrm>
        </p:grpSpPr>
        <p:sp>
          <p:nvSpPr>
            <p:cNvPr name="Freeform 10" id="10"/>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11"/>
              <a:stretch>
                <a:fillRect l="-17294" t="0" r="-17294" b="0"/>
              </a:stretch>
            </a:blipFill>
          </p:spPr>
        </p:sp>
        <p:sp>
          <p:nvSpPr>
            <p:cNvPr name="Freeform 11" id="11"/>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12"/>
              <a:stretch>
                <a:fillRect l="0" t="-226" r="0" b="-226"/>
              </a:stretch>
            </a:blipFill>
          </p:spPr>
        </p:sp>
      </p:grpSp>
      <p:sp>
        <p:nvSpPr>
          <p:cNvPr name="TextBox 12" id="12"/>
          <p:cNvSpPr txBox="true"/>
          <p:nvPr/>
        </p:nvSpPr>
        <p:spPr>
          <a:xfrm rot="0">
            <a:off x="6412068" y="-171450"/>
            <a:ext cx="5463864"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RESULTS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4600" y="129796"/>
            <a:ext cx="15738800" cy="9128504"/>
          </a:xfrm>
          <a:custGeom>
            <a:avLst/>
            <a:gdLst/>
            <a:ahLst/>
            <a:cxnLst/>
            <a:rect r="r" b="b" t="t" l="l"/>
            <a:pathLst>
              <a:path h="9128504" w="15738800">
                <a:moveTo>
                  <a:pt x="0" y="0"/>
                </a:moveTo>
                <a:lnTo>
                  <a:pt x="15738800" y="0"/>
                </a:lnTo>
                <a:lnTo>
                  <a:pt x="15738800" y="9128504"/>
                </a:lnTo>
                <a:lnTo>
                  <a:pt x="0" y="9128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21458">
            <a:off x="13621392" y="7161338"/>
            <a:ext cx="2696747" cy="1198187"/>
          </a:xfrm>
          <a:custGeom>
            <a:avLst/>
            <a:gdLst/>
            <a:ahLst/>
            <a:cxnLst/>
            <a:rect r="r" b="b" t="t" l="l"/>
            <a:pathLst>
              <a:path h="1198187" w="2696747">
                <a:moveTo>
                  <a:pt x="0" y="0"/>
                </a:moveTo>
                <a:lnTo>
                  <a:pt x="2696747" y="0"/>
                </a:lnTo>
                <a:lnTo>
                  <a:pt x="2696747" y="1198187"/>
                </a:lnTo>
                <a:lnTo>
                  <a:pt x="0" y="1198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936488" y="2177219"/>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7323024" y="2005769"/>
            <a:ext cx="3641952" cy="1370966"/>
          </a:xfrm>
          <a:prstGeom prst="rect">
            <a:avLst/>
          </a:prstGeom>
        </p:spPr>
        <p:txBody>
          <a:bodyPr anchor="t" rtlCol="false" tIns="0" lIns="0" bIns="0" rIns="0">
            <a:spAutoFit/>
          </a:bodyPr>
          <a:lstStyle/>
          <a:p>
            <a:pPr algn="ctr">
              <a:lnSpc>
                <a:spcPts val="11059"/>
              </a:lnSpc>
            </a:pPr>
            <a:r>
              <a:rPr lang="en-US" sz="7899">
                <a:solidFill>
                  <a:srgbClr val="0B2364"/>
                </a:solidFill>
                <a:latin typeface="Porcelain"/>
                <a:ea typeface="Porcelain"/>
                <a:cs typeface="Porcelain"/>
                <a:sym typeface="Porcelain"/>
              </a:rPr>
              <a:t>CONCLUSION</a:t>
            </a:r>
          </a:p>
        </p:txBody>
      </p:sp>
      <p:sp>
        <p:nvSpPr>
          <p:cNvPr name="TextBox 11" id="11"/>
          <p:cNvSpPr txBox="true"/>
          <p:nvPr/>
        </p:nvSpPr>
        <p:spPr>
          <a:xfrm rot="0">
            <a:off x="2025323" y="3698957"/>
            <a:ext cx="14667808" cy="4615994"/>
          </a:xfrm>
          <a:prstGeom prst="rect">
            <a:avLst/>
          </a:prstGeom>
        </p:spPr>
        <p:txBody>
          <a:bodyPr anchor="t" rtlCol="false" tIns="0" lIns="0" bIns="0" rIns="0">
            <a:spAutoFit/>
          </a:bodyPr>
          <a:lstStyle/>
          <a:p>
            <a:pPr algn="ctr">
              <a:lnSpc>
                <a:spcPts val="7410"/>
              </a:lnSpc>
            </a:pPr>
            <a:r>
              <a:rPr lang="en-US" sz="4464">
                <a:solidFill>
                  <a:srgbClr val="0B2364"/>
                </a:solidFill>
                <a:latin typeface="Porcelain"/>
                <a:ea typeface="Porcelain"/>
                <a:cs typeface="Porcelain"/>
                <a:sym typeface="Porcelain"/>
              </a:rPr>
              <a:t>This project transforms air quality data into meaningful insights, making pollution monitoring more accessible and actionable. By integrating AI, geospatial analysis, and user engagement, it not only raises awareness but also provides real-world solutions, empowering individuals to safeguard their health in an increasingly polluted environment.</a:t>
            </a:r>
          </a:p>
          <a:p>
            <a:pPr algn="ctr">
              <a:lnSpc>
                <a:spcPts val="741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4600" y="129796"/>
            <a:ext cx="15738800" cy="9128504"/>
          </a:xfrm>
          <a:custGeom>
            <a:avLst/>
            <a:gdLst/>
            <a:ahLst/>
            <a:cxnLst/>
            <a:rect r="r" b="b" t="t" l="l"/>
            <a:pathLst>
              <a:path h="9128504" w="15738800">
                <a:moveTo>
                  <a:pt x="0" y="0"/>
                </a:moveTo>
                <a:lnTo>
                  <a:pt x="15738800" y="0"/>
                </a:lnTo>
                <a:lnTo>
                  <a:pt x="15738800" y="9128504"/>
                </a:lnTo>
                <a:lnTo>
                  <a:pt x="0" y="9128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21458">
            <a:off x="13621392" y="7161338"/>
            <a:ext cx="2696747" cy="1198187"/>
          </a:xfrm>
          <a:custGeom>
            <a:avLst/>
            <a:gdLst/>
            <a:ahLst/>
            <a:cxnLst/>
            <a:rect r="r" b="b" t="t" l="l"/>
            <a:pathLst>
              <a:path h="1198187" w="2696747">
                <a:moveTo>
                  <a:pt x="0" y="0"/>
                </a:moveTo>
                <a:lnTo>
                  <a:pt x="2696747" y="0"/>
                </a:lnTo>
                <a:lnTo>
                  <a:pt x="2696747" y="1198187"/>
                </a:lnTo>
                <a:lnTo>
                  <a:pt x="0" y="1198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936488" y="2177219"/>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2389802" y="3926047"/>
            <a:ext cx="12383563" cy="5711190"/>
          </a:xfrm>
          <a:prstGeom prst="rect">
            <a:avLst/>
          </a:prstGeom>
        </p:spPr>
        <p:txBody>
          <a:bodyPr anchor="t" rtlCol="false" tIns="0" lIns="0" bIns="0" rIns="0">
            <a:spAutoFit/>
          </a:bodyPr>
          <a:lstStyle/>
          <a:p>
            <a:pPr algn="l" marL="647700" indent="-323850" lvl="1">
              <a:lnSpc>
                <a:spcPts val="3479"/>
              </a:lnSpc>
              <a:buFont typeface="Arial"/>
              <a:buChar char="•"/>
            </a:pPr>
            <a:r>
              <a:rPr lang="en-US" sz="3000" spc="204">
                <a:solidFill>
                  <a:srgbClr val="0B2364"/>
                </a:solidFill>
                <a:latin typeface="Porcelain"/>
                <a:ea typeface="Porcelain"/>
                <a:cs typeface="Porcelain"/>
                <a:sym typeface="Porcelain"/>
              </a:rPr>
              <a:t>Health Effects of Fine Particulate Air Pollution: Lines that Connect.</a:t>
            </a:r>
          </a:p>
          <a:p>
            <a:pPr algn="l">
              <a:lnSpc>
                <a:spcPts val="3479"/>
              </a:lnSpc>
            </a:pPr>
            <a:r>
              <a:rPr lang="en-US" sz="3000" spc="204">
                <a:solidFill>
                  <a:srgbClr val="0B2364"/>
                </a:solidFill>
                <a:latin typeface="Porcelain"/>
                <a:ea typeface="Porcelain"/>
                <a:cs typeface="Porcelain"/>
                <a:sym typeface="Porcelain"/>
              </a:rPr>
              <a:t>Authors: C. Arden Pope III and Douglas W. Dockery</a:t>
            </a:r>
          </a:p>
          <a:p>
            <a:pPr algn="l">
              <a:lnSpc>
                <a:spcPts val="3479"/>
              </a:lnSpc>
            </a:pPr>
            <a:r>
              <a:rPr lang="en-US" sz="3000" spc="204">
                <a:solidFill>
                  <a:srgbClr val="0B2364"/>
                </a:solidFill>
                <a:latin typeface="Porcelain"/>
                <a:ea typeface="Porcelain"/>
                <a:cs typeface="Porcelain"/>
                <a:sym typeface="Porcelain"/>
              </a:rPr>
              <a:t>Published in: Journal of the Air &amp; Waste Management Association, 2006</a:t>
            </a:r>
          </a:p>
          <a:p>
            <a:pPr algn="l" marL="647700" indent="-323850" lvl="1">
              <a:lnSpc>
                <a:spcPts val="3479"/>
              </a:lnSpc>
              <a:buFont typeface="Arial"/>
              <a:buChar char="•"/>
            </a:pPr>
            <a:r>
              <a:rPr lang="en-US" sz="3000" spc="204">
                <a:solidFill>
                  <a:srgbClr val="0B2364"/>
                </a:solidFill>
                <a:latin typeface="Porcelain"/>
                <a:ea typeface="Porcelain"/>
                <a:cs typeface="Porcelain"/>
                <a:sym typeface="Porcelain"/>
              </a:rPr>
              <a:t>Estimates and 25-Year Trends of the Global Burden of Disease Attributable to Ambient Air Pollution: An Analysis of Data from the Global Burden of Diseases Study 2015</a:t>
            </a:r>
          </a:p>
          <a:p>
            <a:pPr algn="l">
              <a:lnSpc>
                <a:spcPts val="3479"/>
              </a:lnSpc>
            </a:pPr>
            <a:r>
              <a:rPr lang="en-US" sz="3000" spc="204">
                <a:solidFill>
                  <a:srgbClr val="0B2364"/>
                </a:solidFill>
                <a:latin typeface="Porcelain"/>
                <a:ea typeface="Porcelain"/>
                <a:cs typeface="Porcelain"/>
                <a:sym typeface="Porcelain"/>
              </a:rPr>
              <a:t>Authors: Aaron J. Cohen, Michael Brauer, Richard Burnett, et al.</a:t>
            </a:r>
          </a:p>
          <a:p>
            <a:pPr algn="l">
              <a:lnSpc>
                <a:spcPts val="3479"/>
              </a:lnSpc>
            </a:pPr>
            <a:r>
              <a:rPr lang="en-US" sz="3000" spc="204">
                <a:solidFill>
                  <a:srgbClr val="0B2364"/>
                </a:solidFill>
                <a:latin typeface="Porcelain"/>
                <a:ea typeface="Porcelain"/>
                <a:cs typeface="Porcelain"/>
                <a:sym typeface="Porcelain"/>
              </a:rPr>
              <a:t>Published in: The Lancet, 2017</a:t>
            </a:r>
          </a:p>
          <a:p>
            <a:pPr algn="l" marL="647700" indent="-323850" lvl="1">
              <a:lnSpc>
                <a:spcPts val="3479"/>
              </a:lnSpc>
              <a:buFont typeface="Arial"/>
              <a:buChar char="•"/>
            </a:pPr>
            <a:r>
              <a:rPr lang="en-US" sz="3000" spc="204">
                <a:solidFill>
                  <a:srgbClr val="0B2364"/>
                </a:solidFill>
                <a:latin typeface="Porcelain"/>
                <a:ea typeface="Porcelain"/>
                <a:cs typeface="Porcelain"/>
                <a:sym typeface="Porcelain"/>
              </a:rPr>
              <a:t>Urban and Transport Planning Pathways to Carbon-Neutral, Livable and Healthy Cities: A Review of the Current Evidence</a:t>
            </a:r>
          </a:p>
          <a:p>
            <a:pPr algn="l">
              <a:lnSpc>
                <a:spcPts val="3479"/>
              </a:lnSpc>
            </a:pPr>
            <a:r>
              <a:rPr lang="en-US" sz="3000" spc="204">
                <a:solidFill>
                  <a:srgbClr val="0B2364"/>
                </a:solidFill>
                <a:latin typeface="Porcelain"/>
                <a:ea typeface="Porcelain"/>
                <a:cs typeface="Porcelain"/>
                <a:sym typeface="Porcelain"/>
              </a:rPr>
              <a:t>Author: Mark J. Nieuwenhuijsen</a:t>
            </a:r>
          </a:p>
          <a:p>
            <a:pPr algn="l">
              <a:lnSpc>
                <a:spcPts val="3479"/>
              </a:lnSpc>
            </a:pPr>
            <a:r>
              <a:rPr lang="en-US" sz="3000" spc="204">
                <a:solidFill>
                  <a:srgbClr val="0B2364"/>
                </a:solidFill>
                <a:latin typeface="Porcelain"/>
                <a:ea typeface="Porcelain"/>
                <a:cs typeface="Porcelain"/>
                <a:sym typeface="Porcelain"/>
              </a:rPr>
              <a:t>Published in: Environment International, 2016</a:t>
            </a:r>
          </a:p>
          <a:p>
            <a:pPr algn="l">
              <a:lnSpc>
                <a:spcPts val="3479"/>
              </a:lnSpc>
            </a:pPr>
          </a:p>
          <a:p>
            <a:pPr algn="l">
              <a:lnSpc>
                <a:spcPts val="3479"/>
              </a:lnSpc>
            </a:pPr>
          </a:p>
        </p:txBody>
      </p:sp>
      <p:sp>
        <p:nvSpPr>
          <p:cNvPr name="TextBox 11" id="11"/>
          <p:cNvSpPr txBox="true"/>
          <p:nvPr/>
        </p:nvSpPr>
        <p:spPr>
          <a:xfrm rot="0">
            <a:off x="7265364" y="2005769"/>
            <a:ext cx="3757272"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REFERENCE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91471" y="678018"/>
            <a:ext cx="13882299" cy="8051734"/>
          </a:xfrm>
          <a:custGeom>
            <a:avLst/>
            <a:gdLst/>
            <a:ahLst/>
            <a:cxnLst/>
            <a:rect r="r" b="b" t="t" l="l"/>
            <a:pathLst>
              <a:path h="8051734" w="13882299">
                <a:moveTo>
                  <a:pt x="0" y="0"/>
                </a:moveTo>
                <a:lnTo>
                  <a:pt x="13882300" y="0"/>
                </a:lnTo>
                <a:lnTo>
                  <a:pt x="13882300" y="8051733"/>
                </a:lnTo>
                <a:lnTo>
                  <a:pt x="0" y="80517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21458">
            <a:off x="13281873" y="6880140"/>
            <a:ext cx="2378647" cy="1056853"/>
          </a:xfrm>
          <a:custGeom>
            <a:avLst/>
            <a:gdLst/>
            <a:ahLst/>
            <a:cxnLst/>
            <a:rect r="r" b="b" t="t" l="l"/>
            <a:pathLst>
              <a:path h="1056853" w="2378647">
                <a:moveTo>
                  <a:pt x="0" y="0"/>
                </a:moveTo>
                <a:lnTo>
                  <a:pt x="2378647" y="0"/>
                </a:lnTo>
                <a:lnTo>
                  <a:pt x="2378647" y="1056853"/>
                </a:lnTo>
                <a:lnTo>
                  <a:pt x="0" y="10568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975285" y="2483933"/>
            <a:ext cx="1452105" cy="1527070"/>
          </a:xfrm>
          <a:custGeom>
            <a:avLst/>
            <a:gdLst/>
            <a:ahLst/>
            <a:cxnLst/>
            <a:rect r="r" b="b" t="t" l="l"/>
            <a:pathLst>
              <a:path h="1527070" w="1452105">
                <a:moveTo>
                  <a:pt x="0" y="0"/>
                </a:moveTo>
                <a:lnTo>
                  <a:pt x="1452105" y="0"/>
                </a:lnTo>
                <a:lnTo>
                  <a:pt x="1452105" y="1527070"/>
                </a:lnTo>
                <a:lnTo>
                  <a:pt x="0" y="15270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6314872" y="3550683"/>
            <a:ext cx="5658257" cy="2264069"/>
          </a:xfrm>
          <a:prstGeom prst="rect">
            <a:avLst/>
          </a:prstGeom>
        </p:spPr>
        <p:txBody>
          <a:bodyPr anchor="t" rtlCol="false" tIns="0" lIns="0" bIns="0" rIns="0">
            <a:spAutoFit/>
          </a:bodyPr>
          <a:lstStyle/>
          <a:p>
            <a:pPr algn="ctr" marL="0" indent="0" lvl="0">
              <a:lnSpc>
                <a:spcPts val="18443"/>
              </a:lnSpc>
            </a:pPr>
            <a:r>
              <a:rPr lang="en-US" sz="13174">
                <a:solidFill>
                  <a:srgbClr val="0B2364"/>
                </a:solidFill>
                <a:latin typeface="Porcelain"/>
                <a:ea typeface="Porcelain"/>
                <a:cs typeface="Porcelain"/>
                <a:sym typeface="Porcelain"/>
              </a:rPr>
              <a:t>THANK YOU</a:t>
            </a:r>
          </a:p>
        </p:txBody>
      </p:sp>
      <p:sp>
        <p:nvSpPr>
          <p:cNvPr name="TextBox 11" id="11"/>
          <p:cNvSpPr txBox="true"/>
          <p:nvPr/>
        </p:nvSpPr>
        <p:spPr>
          <a:xfrm rot="0">
            <a:off x="7087619" y="5918460"/>
            <a:ext cx="4690978" cy="788035"/>
          </a:xfrm>
          <a:prstGeom prst="rect">
            <a:avLst/>
          </a:prstGeom>
        </p:spPr>
        <p:txBody>
          <a:bodyPr anchor="t" rtlCol="false" tIns="0" lIns="0" bIns="0" rIns="0">
            <a:spAutoFit/>
          </a:bodyPr>
          <a:lstStyle/>
          <a:p>
            <a:pPr algn="ctr" marL="0" indent="0" lvl="0">
              <a:lnSpc>
                <a:spcPts val="6439"/>
              </a:lnSpc>
            </a:pPr>
            <a:r>
              <a:rPr lang="en-US" sz="4599">
                <a:solidFill>
                  <a:srgbClr val="0B2364"/>
                </a:solidFill>
                <a:latin typeface="Porcelain"/>
                <a:ea typeface="Porcelain"/>
                <a:cs typeface="Porcelain"/>
                <a:sym typeface="Porcelain"/>
              </a:rPr>
              <a:t>Presented by Shravya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4600" y="129796"/>
            <a:ext cx="15738800" cy="9128504"/>
          </a:xfrm>
          <a:custGeom>
            <a:avLst/>
            <a:gdLst/>
            <a:ahLst/>
            <a:cxnLst/>
            <a:rect r="r" b="b" t="t" l="l"/>
            <a:pathLst>
              <a:path h="9128504" w="15738800">
                <a:moveTo>
                  <a:pt x="0" y="0"/>
                </a:moveTo>
                <a:lnTo>
                  <a:pt x="15738800" y="0"/>
                </a:lnTo>
                <a:lnTo>
                  <a:pt x="15738800" y="9128504"/>
                </a:lnTo>
                <a:lnTo>
                  <a:pt x="0" y="9128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21458">
            <a:off x="13621392" y="7161338"/>
            <a:ext cx="2696747" cy="1198187"/>
          </a:xfrm>
          <a:custGeom>
            <a:avLst/>
            <a:gdLst/>
            <a:ahLst/>
            <a:cxnLst/>
            <a:rect r="r" b="b" t="t" l="l"/>
            <a:pathLst>
              <a:path h="1198187" w="2696747">
                <a:moveTo>
                  <a:pt x="0" y="0"/>
                </a:moveTo>
                <a:lnTo>
                  <a:pt x="2696747" y="0"/>
                </a:lnTo>
                <a:lnTo>
                  <a:pt x="2696747" y="1198187"/>
                </a:lnTo>
                <a:lnTo>
                  <a:pt x="0" y="1198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936488" y="2177219"/>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7941979" y="2215319"/>
            <a:ext cx="2708842" cy="937588"/>
          </a:xfrm>
          <a:prstGeom prst="rect">
            <a:avLst/>
          </a:prstGeom>
        </p:spPr>
        <p:txBody>
          <a:bodyPr anchor="t" rtlCol="false" tIns="0" lIns="0" bIns="0" rIns="0">
            <a:spAutoFit/>
          </a:bodyPr>
          <a:lstStyle/>
          <a:p>
            <a:pPr algn="ctr" marL="0" indent="0" lvl="0">
              <a:lnSpc>
                <a:spcPts val="7646"/>
              </a:lnSpc>
            </a:pPr>
            <a:r>
              <a:rPr lang="en-US" sz="5462">
                <a:solidFill>
                  <a:srgbClr val="0B2364"/>
                </a:solidFill>
                <a:latin typeface="Porcelain"/>
                <a:ea typeface="Porcelain"/>
                <a:cs typeface="Porcelain"/>
                <a:sym typeface="Porcelain"/>
              </a:rPr>
              <a:t>OVE</a:t>
            </a:r>
            <a:r>
              <a:rPr lang="en-US" sz="5462">
                <a:solidFill>
                  <a:srgbClr val="0B2364"/>
                </a:solidFill>
                <a:latin typeface="Porcelain"/>
                <a:ea typeface="Porcelain"/>
                <a:cs typeface="Porcelain"/>
                <a:sym typeface="Porcelain"/>
              </a:rPr>
              <a:t>RVIEW</a:t>
            </a:r>
          </a:p>
        </p:txBody>
      </p:sp>
      <p:sp>
        <p:nvSpPr>
          <p:cNvPr name="TextBox 11" id="11"/>
          <p:cNvSpPr txBox="true"/>
          <p:nvPr/>
        </p:nvSpPr>
        <p:spPr>
          <a:xfrm rot="0">
            <a:off x="4461444" y="3328766"/>
            <a:ext cx="4146068" cy="4431665"/>
          </a:xfrm>
          <a:prstGeom prst="rect">
            <a:avLst/>
          </a:prstGeom>
        </p:spPr>
        <p:txBody>
          <a:bodyPr anchor="t" rtlCol="false" tIns="0" lIns="0" bIns="0" rIns="0">
            <a:spAutoFit/>
          </a:bodyPr>
          <a:lstStyle/>
          <a:p>
            <a:pPr algn="l" marL="0" indent="0" lvl="0">
              <a:lnSpc>
                <a:spcPts val="5829"/>
              </a:lnSpc>
            </a:pPr>
          </a:p>
          <a:p>
            <a:pPr algn="l" marL="0" indent="0" lvl="0">
              <a:lnSpc>
                <a:spcPts val="5829"/>
              </a:lnSpc>
            </a:pPr>
            <a:r>
              <a:rPr lang="en-US" sz="5499">
                <a:solidFill>
                  <a:srgbClr val="0B2364"/>
                </a:solidFill>
                <a:latin typeface="Porcelain"/>
                <a:ea typeface="Porcelain"/>
                <a:cs typeface="Porcelain"/>
                <a:sym typeface="Porcelain"/>
              </a:rPr>
              <a:t>• Abstact</a:t>
            </a:r>
          </a:p>
          <a:p>
            <a:pPr algn="l" marL="0" indent="0" lvl="0">
              <a:lnSpc>
                <a:spcPts val="5829"/>
              </a:lnSpc>
            </a:pPr>
            <a:r>
              <a:rPr lang="en-US" sz="5499">
                <a:solidFill>
                  <a:srgbClr val="0B2364"/>
                </a:solidFill>
                <a:latin typeface="Porcelain"/>
                <a:ea typeface="Porcelain"/>
                <a:cs typeface="Porcelain"/>
                <a:sym typeface="Porcelain"/>
              </a:rPr>
              <a:t>• Problem Statement </a:t>
            </a:r>
          </a:p>
          <a:p>
            <a:pPr algn="l" marL="0" indent="0" lvl="0">
              <a:lnSpc>
                <a:spcPts val="5829"/>
              </a:lnSpc>
            </a:pPr>
            <a:r>
              <a:rPr lang="en-US" sz="5499">
                <a:solidFill>
                  <a:srgbClr val="0B2364"/>
                </a:solidFill>
                <a:latin typeface="Porcelain"/>
                <a:ea typeface="Porcelain"/>
                <a:cs typeface="Porcelain"/>
                <a:sym typeface="Porcelain"/>
              </a:rPr>
              <a:t>• Introduction</a:t>
            </a:r>
          </a:p>
          <a:p>
            <a:pPr algn="l" marL="0" indent="0" lvl="0">
              <a:lnSpc>
                <a:spcPts val="5829"/>
              </a:lnSpc>
            </a:pPr>
            <a:r>
              <a:rPr lang="en-US" sz="5499">
                <a:solidFill>
                  <a:srgbClr val="0B2364"/>
                </a:solidFill>
                <a:latin typeface="Porcelain"/>
                <a:ea typeface="Porcelain"/>
                <a:cs typeface="Porcelain"/>
                <a:sym typeface="Porcelain"/>
              </a:rPr>
              <a:t>• Objectives </a:t>
            </a:r>
          </a:p>
          <a:p>
            <a:pPr algn="l" marL="0" indent="0" lvl="0">
              <a:lnSpc>
                <a:spcPts val="5829"/>
              </a:lnSpc>
            </a:pPr>
            <a:r>
              <a:rPr lang="en-US" sz="5499">
                <a:solidFill>
                  <a:srgbClr val="0B2364"/>
                </a:solidFill>
                <a:latin typeface="Porcelain"/>
                <a:ea typeface="Porcelain"/>
                <a:cs typeface="Porcelain"/>
                <a:sym typeface="Porcelain"/>
              </a:rPr>
              <a:t>• Methodology </a:t>
            </a:r>
          </a:p>
        </p:txBody>
      </p:sp>
      <p:sp>
        <p:nvSpPr>
          <p:cNvPr name="TextBox 12" id="12"/>
          <p:cNvSpPr txBox="true"/>
          <p:nvPr/>
        </p:nvSpPr>
        <p:spPr>
          <a:xfrm rot="0">
            <a:off x="9486171" y="4037756"/>
            <a:ext cx="4733832" cy="4255937"/>
          </a:xfrm>
          <a:prstGeom prst="rect">
            <a:avLst/>
          </a:prstGeom>
        </p:spPr>
        <p:txBody>
          <a:bodyPr anchor="t" rtlCol="false" tIns="0" lIns="0" bIns="0" rIns="0">
            <a:spAutoFit/>
          </a:bodyPr>
          <a:lstStyle/>
          <a:p>
            <a:pPr algn="l" marL="0" indent="0" lvl="0">
              <a:lnSpc>
                <a:spcPts val="5574"/>
              </a:lnSpc>
            </a:pPr>
            <a:r>
              <a:rPr lang="en-US" sz="5259">
                <a:solidFill>
                  <a:srgbClr val="0B2364"/>
                </a:solidFill>
                <a:latin typeface="Porcelain"/>
                <a:ea typeface="Porcelain"/>
                <a:cs typeface="Porcelain"/>
                <a:sym typeface="Porcelain"/>
              </a:rPr>
              <a:t>• Literature Survey</a:t>
            </a:r>
          </a:p>
          <a:p>
            <a:pPr algn="l" marL="0" indent="0" lvl="0">
              <a:lnSpc>
                <a:spcPts val="5574"/>
              </a:lnSpc>
            </a:pPr>
            <a:r>
              <a:rPr lang="en-US" sz="5259">
                <a:solidFill>
                  <a:srgbClr val="0B2364"/>
                </a:solidFill>
                <a:latin typeface="Porcelain"/>
                <a:ea typeface="Porcelain"/>
                <a:cs typeface="Porcelain"/>
                <a:sym typeface="Porcelain"/>
              </a:rPr>
              <a:t>• Gap Analysis</a:t>
            </a:r>
          </a:p>
          <a:p>
            <a:pPr algn="l" marL="0" indent="0" lvl="0">
              <a:lnSpc>
                <a:spcPts val="5574"/>
              </a:lnSpc>
            </a:pPr>
            <a:r>
              <a:rPr lang="en-US" sz="5259">
                <a:solidFill>
                  <a:srgbClr val="0B2364"/>
                </a:solidFill>
                <a:latin typeface="Porcelain"/>
                <a:ea typeface="Porcelain"/>
                <a:cs typeface="Porcelain"/>
                <a:sym typeface="Porcelain"/>
              </a:rPr>
              <a:t>• Comparitive Analysis</a:t>
            </a:r>
          </a:p>
          <a:p>
            <a:pPr algn="l" marL="0" indent="0" lvl="0">
              <a:lnSpc>
                <a:spcPts val="5574"/>
              </a:lnSpc>
            </a:pPr>
            <a:r>
              <a:rPr lang="en-US" sz="5259">
                <a:solidFill>
                  <a:srgbClr val="0B2364"/>
                </a:solidFill>
                <a:latin typeface="Porcelain"/>
                <a:ea typeface="Porcelain"/>
                <a:cs typeface="Porcelain"/>
                <a:sym typeface="Porcelain"/>
              </a:rPr>
              <a:t>• Results</a:t>
            </a:r>
          </a:p>
          <a:p>
            <a:pPr algn="l" marL="0" indent="0" lvl="0">
              <a:lnSpc>
                <a:spcPts val="5574"/>
              </a:lnSpc>
            </a:pPr>
            <a:r>
              <a:rPr lang="en-US" sz="5259">
                <a:solidFill>
                  <a:srgbClr val="0B2364"/>
                </a:solidFill>
                <a:latin typeface="Porcelain"/>
                <a:ea typeface="Porcelain"/>
                <a:cs typeface="Porcelain"/>
                <a:sym typeface="Porcelain"/>
              </a:rPr>
              <a:t>• Conclusion</a:t>
            </a:r>
          </a:p>
          <a:p>
            <a:pPr algn="l" marL="0" indent="0" lvl="0">
              <a:lnSpc>
                <a:spcPts val="5574"/>
              </a:lnSpc>
            </a:pPr>
            <a:r>
              <a:rPr lang="en-US" sz="5259">
                <a:solidFill>
                  <a:srgbClr val="0B2364"/>
                </a:solidFill>
                <a:latin typeface="Porcelain"/>
                <a:ea typeface="Porcelain"/>
                <a:cs typeface="Porcelain"/>
                <a:sym typeface="Porcelain"/>
              </a:rPr>
              <a:t>• Reference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4600" y="129796"/>
            <a:ext cx="15738800" cy="9128504"/>
          </a:xfrm>
          <a:custGeom>
            <a:avLst/>
            <a:gdLst/>
            <a:ahLst/>
            <a:cxnLst/>
            <a:rect r="r" b="b" t="t" l="l"/>
            <a:pathLst>
              <a:path h="9128504" w="15738800">
                <a:moveTo>
                  <a:pt x="0" y="0"/>
                </a:moveTo>
                <a:lnTo>
                  <a:pt x="15738800" y="0"/>
                </a:lnTo>
                <a:lnTo>
                  <a:pt x="15738800" y="9128504"/>
                </a:lnTo>
                <a:lnTo>
                  <a:pt x="0" y="9128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21458">
            <a:off x="13621392" y="7161338"/>
            <a:ext cx="2696747" cy="1198187"/>
          </a:xfrm>
          <a:custGeom>
            <a:avLst/>
            <a:gdLst/>
            <a:ahLst/>
            <a:cxnLst/>
            <a:rect r="r" b="b" t="t" l="l"/>
            <a:pathLst>
              <a:path h="1198187" w="2696747">
                <a:moveTo>
                  <a:pt x="0" y="0"/>
                </a:moveTo>
                <a:lnTo>
                  <a:pt x="2696747" y="0"/>
                </a:lnTo>
                <a:lnTo>
                  <a:pt x="2696747" y="1198187"/>
                </a:lnTo>
                <a:lnTo>
                  <a:pt x="0" y="1198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936488" y="2177219"/>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2545348" y="3695644"/>
            <a:ext cx="13352539" cy="4823939"/>
          </a:xfrm>
          <a:prstGeom prst="rect">
            <a:avLst/>
          </a:prstGeom>
        </p:spPr>
        <p:txBody>
          <a:bodyPr anchor="t" rtlCol="false" tIns="0" lIns="0" bIns="0" rIns="0">
            <a:spAutoFit/>
          </a:bodyPr>
          <a:lstStyle/>
          <a:p>
            <a:pPr algn="ctr">
              <a:lnSpc>
                <a:spcPts val="4798"/>
              </a:lnSpc>
            </a:pPr>
            <a:r>
              <a:rPr lang="en-US" sz="4526" spc="357">
                <a:solidFill>
                  <a:srgbClr val="0B2364"/>
                </a:solidFill>
                <a:latin typeface="Porcelain"/>
                <a:ea typeface="Porcelain"/>
                <a:cs typeface="Porcelain"/>
                <a:sym typeface="Porcelain"/>
              </a:rPr>
              <a:t>Urban air pollution is a major environmental and health issue. This project analyzes pollutant data (PM2.5, PM10, NO₂, SO₂, CO, O₃) using datasets from Indian cities. A responsive web platform was developed to display real-time AQI, track health symptoms, and suggest personalized precautions. Features like heatmaps, charts, and a community forum make it informative and interactive, aiming to reduce pollution impact and raise public awareness.</a:t>
            </a:r>
          </a:p>
        </p:txBody>
      </p:sp>
      <p:sp>
        <p:nvSpPr>
          <p:cNvPr name="TextBox 11" id="11"/>
          <p:cNvSpPr txBox="true"/>
          <p:nvPr/>
        </p:nvSpPr>
        <p:spPr>
          <a:xfrm rot="0">
            <a:off x="7501972" y="2005769"/>
            <a:ext cx="3439291"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ABSTRACT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4600" y="129796"/>
            <a:ext cx="15738800" cy="9128504"/>
          </a:xfrm>
          <a:custGeom>
            <a:avLst/>
            <a:gdLst/>
            <a:ahLst/>
            <a:cxnLst/>
            <a:rect r="r" b="b" t="t" l="l"/>
            <a:pathLst>
              <a:path h="9128504" w="15738800">
                <a:moveTo>
                  <a:pt x="0" y="0"/>
                </a:moveTo>
                <a:lnTo>
                  <a:pt x="15738800" y="0"/>
                </a:lnTo>
                <a:lnTo>
                  <a:pt x="15738800" y="9128504"/>
                </a:lnTo>
                <a:lnTo>
                  <a:pt x="0" y="9128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21458">
            <a:off x="13621392" y="7161338"/>
            <a:ext cx="2696747" cy="1198187"/>
          </a:xfrm>
          <a:custGeom>
            <a:avLst/>
            <a:gdLst/>
            <a:ahLst/>
            <a:cxnLst/>
            <a:rect r="r" b="b" t="t" l="l"/>
            <a:pathLst>
              <a:path h="1198187" w="2696747">
                <a:moveTo>
                  <a:pt x="0" y="0"/>
                </a:moveTo>
                <a:lnTo>
                  <a:pt x="2696747" y="0"/>
                </a:lnTo>
                <a:lnTo>
                  <a:pt x="2696747" y="1198187"/>
                </a:lnTo>
                <a:lnTo>
                  <a:pt x="0" y="1198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936488" y="2177219"/>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2545348" y="3695644"/>
            <a:ext cx="13352539" cy="4223864"/>
          </a:xfrm>
          <a:prstGeom prst="rect">
            <a:avLst/>
          </a:prstGeom>
        </p:spPr>
        <p:txBody>
          <a:bodyPr anchor="t" rtlCol="false" tIns="0" lIns="0" bIns="0" rIns="0">
            <a:spAutoFit/>
          </a:bodyPr>
          <a:lstStyle/>
          <a:p>
            <a:pPr algn="ctr">
              <a:lnSpc>
                <a:spcPts val="4798"/>
              </a:lnSpc>
            </a:pPr>
            <a:r>
              <a:rPr lang="en-US" sz="4526" spc="357">
                <a:solidFill>
                  <a:srgbClr val="0B2364"/>
                </a:solidFill>
                <a:latin typeface="Porcelain"/>
                <a:ea typeface="Porcelain"/>
                <a:cs typeface="Porcelain"/>
                <a:sym typeface="Porcelain"/>
              </a:rPr>
              <a:t>Air pollution in urban areas has reached critical levels due to industrial growth and urbanization. This results in severe health risks, including respiratory and cardiovascular diseases. Existing monitoring systems lack accessibility, real-time personalization, and public engagement. Our project addresses these gaps through a web-based platform that analyzes air quality and its health effects.</a:t>
            </a:r>
          </a:p>
        </p:txBody>
      </p:sp>
      <p:sp>
        <p:nvSpPr>
          <p:cNvPr name="TextBox 11" id="11"/>
          <p:cNvSpPr txBox="true"/>
          <p:nvPr/>
        </p:nvSpPr>
        <p:spPr>
          <a:xfrm rot="0">
            <a:off x="5739348" y="1861460"/>
            <a:ext cx="6964539"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4600" y="129796"/>
            <a:ext cx="15738800" cy="9128504"/>
          </a:xfrm>
          <a:custGeom>
            <a:avLst/>
            <a:gdLst/>
            <a:ahLst/>
            <a:cxnLst/>
            <a:rect r="r" b="b" t="t" l="l"/>
            <a:pathLst>
              <a:path h="9128504" w="15738800">
                <a:moveTo>
                  <a:pt x="0" y="0"/>
                </a:moveTo>
                <a:lnTo>
                  <a:pt x="15738800" y="0"/>
                </a:lnTo>
                <a:lnTo>
                  <a:pt x="15738800" y="9128504"/>
                </a:lnTo>
                <a:lnTo>
                  <a:pt x="0" y="9128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21458">
            <a:off x="13621392" y="7161338"/>
            <a:ext cx="2696747" cy="1198187"/>
          </a:xfrm>
          <a:custGeom>
            <a:avLst/>
            <a:gdLst/>
            <a:ahLst/>
            <a:cxnLst/>
            <a:rect r="r" b="b" t="t" l="l"/>
            <a:pathLst>
              <a:path h="1198187" w="2696747">
                <a:moveTo>
                  <a:pt x="0" y="0"/>
                </a:moveTo>
                <a:lnTo>
                  <a:pt x="2696747" y="0"/>
                </a:lnTo>
                <a:lnTo>
                  <a:pt x="2696747" y="1198187"/>
                </a:lnTo>
                <a:lnTo>
                  <a:pt x="0" y="1198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936488" y="2177219"/>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6791771" y="2005769"/>
            <a:ext cx="4704457" cy="1370966"/>
          </a:xfrm>
          <a:prstGeom prst="rect">
            <a:avLst/>
          </a:prstGeom>
        </p:spPr>
        <p:txBody>
          <a:bodyPr anchor="t" rtlCol="false" tIns="0" lIns="0" bIns="0" rIns="0">
            <a:spAutoFit/>
          </a:bodyPr>
          <a:lstStyle/>
          <a:p>
            <a:pPr algn="ctr">
              <a:lnSpc>
                <a:spcPts val="11059"/>
              </a:lnSpc>
            </a:pPr>
            <a:r>
              <a:rPr lang="en-US" sz="7899">
                <a:solidFill>
                  <a:srgbClr val="0B2364"/>
                </a:solidFill>
                <a:latin typeface="Porcelain"/>
                <a:ea typeface="Porcelain"/>
                <a:cs typeface="Porcelain"/>
                <a:sym typeface="Porcelain"/>
              </a:rPr>
              <a:t>INTRODUCTION</a:t>
            </a:r>
          </a:p>
        </p:txBody>
      </p:sp>
      <p:sp>
        <p:nvSpPr>
          <p:cNvPr name="TextBox 11" id="11"/>
          <p:cNvSpPr txBox="true"/>
          <p:nvPr/>
        </p:nvSpPr>
        <p:spPr>
          <a:xfrm rot="0">
            <a:off x="3621775" y="3433885"/>
            <a:ext cx="11044450" cy="4495418"/>
          </a:xfrm>
          <a:prstGeom prst="rect">
            <a:avLst/>
          </a:prstGeom>
        </p:spPr>
        <p:txBody>
          <a:bodyPr anchor="t" rtlCol="false" tIns="0" lIns="0" bIns="0" rIns="0">
            <a:spAutoFit/>
          </a:bodyPr>
          <a:lstStyle/>
          <a:p>
            <a:pPr algn="ctr">
              <a:lnSpc>
                <a:spcPts val="5087"/>
              </a:lnSpc>
            </a:pPr>
            <a:r>
              <a:rPr lang="en-US" sz="4799" spc="379">
                <a:solidFill>
                  <a:srgbClr val="0B2364"/>
                </a:solidFill>
                <a:latin typeface="Porcelain"/>
                <a:ea typeface="Porcelain"/>
                <a:cs typeface="Porcelain"/>
                <a:sym typeface="Porcelain"/>
              </a:rPr>
              <a:t>Millions are exposed daily to poor air quality in cities, leading to serious health consequences. Our project provides users with tools to monitor pollution levels, understand their health impact, and receive actionable guidance. The integration of data analytics and web technologies helps users make informed, health-conscious decisions.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4600" y="129796"/>
            <a:ext cx="15738800" cy="9128504"/>
          </a:xfrm>
          <a:custGeom>
            <a:avLst/>
            <a:gdLst/>
            <a:ahLst/>
            <a:cxnLst/>
            <a:rect r="r" b="b" t="t" l="l"/>
            <a:pathLst>
              <a:path h="9128504" w="15738800">
                <a:moveTo>
                  <a:pt x="0" y="0"/>
                </a:moveTo>
                <a:lnTo>
                  <a:pt x="15738800" y="0"/>
                </a:lnTo>
                <a:lnTo>
                  <a:pt x="15738800" y="9128504"/>
                </a:lnTo>
                <a:lnTo>
                  <a:pt x="0" y="9128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21458">
            <a:off x="13621392" y="7161338"/>
            <a:ext cx="2696747" cy="1198187"/>
          </a:xfrm>
          <a:custGeom>
            <a:avLst/>
            <a:gdLst/>
            <a:ahLst/>
            <a:cxnLst/>
            <a:rect r="r" b="b" t="t" l="l"/>
            <a:pathLst>
              <a:path h="1198187" w="2696747">
                <a:moveTo>
                  <a:pt x="0" y="0"/>
                </a:moveTo>
                <a:lnTo>
                  <a:pt x="2696747" y="0"/>
                </a:lnTo>
                <a:lnTo>
                  <a:pt x="2696747" y="1198187"/>
                </a:lnTo>
                <a:lnTo>
                  <a:pt x="0" y="1198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936488" y="2177219"/>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3928282" y="3300535"/>
            <a:ext cx="10035055" cy="4908551"/>
          </a:xfrm>
          <a:prstGeom prst="rect">
            <a:avLst/>
          </a:prstGeom>
        </p:spPr>
        <p:txBody>
          <a:bodyPr anchor="t" rtlCol="false" tIns="0" lIns="0" bIns="0" rIns="0">
            <a:spAutoFit/>
          </a:bodyPr>
          <a:lstStyle/>
          <a:p>
            <a:pPr algn="l" marL="863595" indent="-431797" lvl="1">
              <a:lnSpc>
                <a:spcPts val="5599"/>
              </a:lnSpc>
              <a:buFont typeface="Arial"/>
              <a:buChar char="•"/>
            </a:pPr>
            <a:r>
              <a:rPr lang="en-US" sz="3999" spc="295">
                <a:solidFill>
                  <a:srgbClr val="0B2364"/>
                </a:solidFill>
                <a:latin typeface="Porcelain"/>
                <a:ea typeface="Porcelain"/>
                <a:cs typeface="Porcelain"/>
                <a:sym typeface="Porcelain"/>
              </a:rPr>
              <a:t>Analyze key pollutants and their trends</a:t>
            </a:r>
          </a:p>
          <a:p>
            <a:pPr algn="l" marL="863595" indent="-431797" lvl="1">
              <a:lnSpc>
                <a:spcPts val="5599"/>
              </a:lnSpc>
              <a:buFont typeface="Arial"/>
              <a:buChar char="•"/>
            </a:pPr>
            <a:r>
              <a:rPr lang="en-US" sz="3999" spc="295">
                <a:solidFill>
                  <a:srgbClr val="0B2364"/>
                </a:solidFill>
                <a:latin typeface="Porcelain"/>
                <a:ea typeface="Porcelain"/>
                <a:cs typeface="Porcelain"/>
                <a:sym typeface="Porcelain"/>
              </a:rPr>
              <a:t>Develop a responsive website to display AQI and health data</a:t>
            </a:r>
          </a:p>
          <a:p>
            <a:pPr algn="l" marL="863595" indent="-431797" lvl="1">
              <a:lnSpc>
                <a:spcPts val="5599"/>
              </a:lnSpc>
              <a:buFont typeface="Arial"/>
              <a:buChar char="•"/>
            </a:pPr>
            <a:r>
              <a:rPr lang="en-US" sz="3999" spc="295">
                <a:solidFill>
                  <a:srgbClr val="0B2364"/>
                </a:solidFill>
                <a:latin typeface="Porcelain"/>
                <a:ea typeface="Porcelain"/>
                <a:cs typeface="Porcelain"/>
                <a:sym typeface="Porcelain"/>
              </a:rPr>
              <a:t>M</a:t>
            </a:r>
            <a:r>
              <a:rPr lang="en-US" sz="3999" spc="295">
                <a:solidFill>
                  <a:srgbClr val="0B2364"/>
                </a:solidFill>
                <a:latin typeface="Porcelain"/>
                <a:ea typeface="Porcelain"/>
                <a:cs typeface="Porcelain"/>
                <a:sym typeface="Porcelain"/>
              </a:rPr>
              <a:t>ap real-time pollution levels across regions</a:t>
            </a:r>
          </a:p>
          <a:p>
            <a:pPr algn="l" marL="863595" indent="-431797" lvl="1">
              <a:lnSpc>
                <a:spcPts val="5599"/>
              </a:lnSpc>
              <a:buFont typeface="Arial"/>
              <a:buChar char="•"/>
            </a:pPr>
            <a:r>
              <a:rPr lang="en-US" sz="3999" spc="295">
                <a:solidFill>
                  <a:srgbClr val="0B2364"/>
                </a:solidFill>
                <a:latin typeface="Porcelain"/>
                <a:ea typeface="Porcelain"/>
                <a:cs typeface="Porcelain"/>
                <a:sym typeface="Porcelain"/>
              </a:rPr>
              <a:t>Provide symptom-based health analysis</a:t>
            </a:r>
          </a:p>
          <a:p>
            <a:pPr algn="l" marL="863595" indent="-431797" lvl="1">
              <a:lnSpc>
                <a:spcPts val="5599"/>
              </a:lnSpc>
              <a:buFont typeface="Arial"/>
              <a:buChar char="•"/>
            </a:pPr>
            <a:r>
              <a:rPr lang="en-US" sz="3999" spc="295">
                <a:solidFill>
                  <a:srgbClr val="0B2364"/>
                </a:solidFill>
                <a:latin typeface="Porcelain"/>
                <a:ea typeface="Porcelain"/>
                <a:cs typeface="Porcelain"/>
                <a:sym typeface="Porcelain"/>
              </a:rPr>
              <a:t>Offer personalized precautions and community interaction</a:t>
            </a:r>
          </a:p>
        </p:txBody>
      </p:sp>
      <p:sp>
        <p:nvSpPr>
          <p:cNvPr name="TextBox 11" id="11"/>
          <p:cNvSpPr txBox="true"/>
          <p:nvPr/>
        </p:nvSpPr>
        <p:spPr>
          <a:xfrm rot="0">
            <a:off x="7455949" y="2005769"/>
            <a:ext cx="3376102"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OBJECTIVES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4600" y="129796"/>
            <a:ext cx="15738800" cy="9128504"/>
          </a:xfrm>
          <a:custGeom>
            <a:avLst/>
            <a:gdLst/>
            <a:ahLst/>
            <a:cxnLst/>
            <a:rect r="r" b="b" t="t" l="l"/>
            <a:pathLst>
              <a:path h="9128504" w="15738800">
                <a:moveTo>
                  <a:pt x="0" y="0"/>
                </a:moveTo>
                <a:lnTo>
                  <a:pt x="15738800" y="0"/>
                </a:lnTo>
                <a:lnTo>
                  <a:pt x="15738800" y="9128504"/>
                </a:lnTo>
                <a:lnTo>
                  <a:pt x="0" y="9128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21458">
            <a:off x="13982977" y="5813179"/>
            <a:ext cx="2696747" cy="1198187"/>
          </a:xfrm>
          <a:custGeom>
            <a:avLst/>
            <a:gdLst/>
            <a:ahLst/>
            <a:cxnLst/>
            <a:rect r="r" b="b" t="t" l="l"/>
            <a:pathLst>
              <a:path h="1198187" w="2696747">
                <a:moveTo>
                  <a:pt x="0" y="0"/>
                </a:moveTo>
                <a:lnTo>
                  <a:pt x="2696746" y="0"/>
                </a:lnTo>
                <a:lnTo>
                  <a:pt x="2696746" y="1198187"/>
                </a:lnTo>
                <a:lnTo>
                  <a:pt x="0" y="11981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936488" y="2177219"/>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7107577" y="2005769"/>
            <a:ext cx="4178669"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METHODOLOGY</a:t>
            </a:r>
          </a:p>
        </p:txBody>
      </p:sp>
      <p:sp>
        <p:nvSpPr>
          <p:cNvPr name="TextBox 11" id="11"/>
          <p:cNvSpPr txBox="true"/>
          <p:nvPr/>
        </p:nvSpPr>
        <p:spPr>
          <a:xfrm rot="0">
            <a:off x="3436979" y="3126994"/>
            <a:ext cx="12017080" cy="6503882"/>
          </a:xfrm>
          <a:prstGeom prst="rect">
            <a:avLst/>
          </a:prstGeom>
        </p:spPr>
        <p:txBody>
          <a:bodyPr anchor="t" rtlCol="false" tIns="0" lIns="0" bIns="0" rIns="0">
            <a:spAutoFit/>
          </a:bodyPr>
          <a:lstStyle/>
          <a:p>
            <a:pPr algn="just">
              <a:lnSpc>
                <a:spcPts val="4293"/>
              </a:lnSpc>
            </a:pPr>
            <a:r>
              <a:rPr lang="en-US" sz="3066" spc="208">
                <a:solidFill>
                  <a:srgbClr val="0B2364"/>
                </a:solidFill>
                <a:latin typeface="Porcelain"/>
                <a:ea typeface="Porcelain"/>
                <a:cs typeface="Porcelain"/>
                <a:sym typeface="Porcelain"/>
              </a:rPr>
              <a:t>Data Collection &amp; Processing</a:t>
            </a:r>
          </a:p>
          <a:p>
            <a:pPr algn="just" marL="662092" indent="-331046" lvl="1">
              <a:lnSpc>
                <a:spcPts val="4293"/>
              </a:lnSpc>
              <a:buFont typeface="Arial"/>
              <a:buChar char="•"/>
            </a:pPr>
            <a:r>
              <a:rPr lang="en-US" sz="3066" spc="208">
                <a:solidFill>
                  <a:srgbClr val="0B2364"/>
                </a:solidFill>
                <a:latin typeface="Porcelain"/>
                <a:ea typeface="Porcelain"/>
                <a:cs typeface="Porcelain"/>
                <a:sym typeface="Porcelain"/>
              </a:rPr>
              <a:t>Collected air quality data from Kaggle's Urban Air </a:t>
            </a:r>
            <a:r>
              <a:rPr lang="en-US" sz="3066" spc="208">
                <a:solidFill>
                  <a:srgbClr val="0B2364"/>
                </a:solidFill>
                <a:latin typeface="Porcelain"/>
                <a:ea typeface="Porcelain"/>
                <a:cs typeface="Porcelain"/>
                <a:sym typeface="Porcelain"/>
              </a:rPr>
              <a:t>Quality and Health Impact dataset</a:t>
            </a:r>
          </a:p>
          <a:p>
            <a:pPr algn="just" marL="662092" indent="-331046" lvl="1">
              <a:lnSpc>
                <a:spcPts val="4293"/>
              </a:lnSpc>
              <a:buFont typeface="Arial"/>
              <a:buChar char="•"/>
            </a:pPr>
            <a:r>
              <a:rPr lang="en-US" sz="3066" spc="208">
                <a:solidFill>
                  <a:srgbClr val="0B2364"/>
                </a:solidFill>
                <a:latin typeface="Porcelain"/>
                <a:ea typeface="Porcelain"/>
                <a:cs typeface="Porcelain"/>
                <a:sym typeface="Porcelain"/>
              </a:rPr>
              <a:t>Cleaned missing values, standardized units, and mapped data to Indian regions and timestamps</a:t>
            </a:r>
          </a:p>
          <a:p>
            <a:pPr algn="just">
              <a:lnSpc>
                <a:spcPts val="4293"/>
              </a:lnSpc>
            </a:pPr>
          </a:p>
          <a:p>
            <a:pPr algn="just" marL="0" indent="0" lvl="0">
              <a:lnSpc>
                <a:spcPts val="4293"/>
              </a:lnSpc>
            </a:pPr>
            <a:r>
              <a:rPr lang="en-US" sz="3066" spc="208">
                <a:solidFill>
                  <a:srgbClr val="0B2364"/>
                </a:solidFill>
                <a:latin typeface="Porcelain"/>
                <a:ea typeface="Porcelain"/>
                <a:cs typeface="Porcelain"/>
                <a:sym typeface="Porcelain"/>
              </a:rPr>
              <a:t>Website Development</a:t>
            </a:r>
          </a:p>
          <a:p>
            <a:pPr algn="just" marL="662092" indent="-331046" lvl="1">
              <a:lnSpc>
                <a:spcPts val="4293"/>
              </a:lnSpc>
              <a:buFont typeface="Arial"/>
              <a:buChar char="•"/>
            </a:pPr>
            <a:r>
              <a:rPr lang="en-US" sz="3066" spc="208">
                <a:solidFill>
                  <a:srgbClr val="0B2364"/>
                </a:solidFill>
                <a:latin typeface="Porcelain"/>
                <a:ea typeface="Porcelain"/>
                <a:cs typeface="Porcelain"/>
                <a:sym typeface="Porcelain"/>
              </a:rPr>
              <a:t>Designed using HTML, CSS, JavaScript with responsive layouts</a:t>
            </a:r>
          </a:p>
          <a:p>
            <a:pPr algn="just" marL="662092" indent="-331046" lvl="1">
              <a:lnSpc>
                <a:spcPts val="4293"/>
              </a:lnSpc>
              <a:buFont typeface="Arial"/>
              <a:buChar char="•"/>
            </a:pPr>
            <a:r>
              <a:rPr lang="en-US" sz="3066" spc="208">
                <a:solidFill>
                  <a:srgbClr val="0B2364"/>
                </a:solidFill>
                <a:latin typeface="Porcelain"/>
                <a:ea typeface="Porcelain"/>
                <a:cs typeface="Porcelain"/>
                <a:sym typeface="Porcelain"/>
              </a:rPr>
              <a:t>Implemented interactive UI elements: dropdown for regions, symptom form, and pollution cards</a:t>
            </a:r>
          </a:p>
          <a:p>
            <a:pPr algn="just" marL="0" indent="0" lvl="0">
              <a:lnSpc>
                <a:spcPts val="4293"/>
              </a:lnSpc>
            </a:pPr>
          </a:p>
          <a:p>
            <a:pPr algn="just" marL="0" indent="0" lvl="0">
              <a:lnSpc>
                <a:spcPts val="429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21458">
            <a:off x="15516210" y="7863245"/>
            <a:ext cx="2696747" cy="1198187"/>
          </a:xfrm>
          <a:custGeom>
            <a:avLst/>
            <a:gdLst/>
            <a:ahLst/>
            <a:cxnLst/>
            <a:rect r="r" b="b" t="t" l="l"/>
            <a:pathLst>
              <a:path h="1198187" w="2696747">
                <a:moveTo>
                  <a:pt x="0" y="0"/>
                </a:moveTo>
                <a:lnTo>
                  <a:pt x="2696746" y="0"/>
                </a:lnTo>
                <a:lnTo>
                  <a:pt x="2696746" y="1198188"/>
                </a:lnTo>
                <a:lnTo>
                  <a:pt x="0" y="1198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163056"/>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850812" y="0"/>
            <a:ext cx="14276700" cy="10517169"/>
            <a:chOff x="0" y="0"/>
            <a:chExt cx="19050000" cy="14033500"/>
          </a:xfrm>
        </p:grpSpPr>
        <p:sp>
          <p:nvSpPr>
            <p:cNvPr name="Freeform 10" id="10"/>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11"/>
              <a:stretch>
                <a:fillRect l="-13855" t="0" r="-13855" b="0"/>
              </a:stretch>
            </a:blipFill>
          </p:spPr>
        </p:sp>
        <p:sp>
          <p:nvSpPr>
            <p:cNvPr name="Freeform 11" id="11"/>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12"/>
              <a:stretch>
                <a:fillRect l="0" t="-226" r="0" b="-226"/>
              </a:stretch>
            </a:blipFill>
          </p:spPr>
        </p:sp>
      </p:grpSp>
      <p:sp>
        <p:nvSpPr>
          <p:cNvPr name="TextBox 12" id="12"/>
          <p:cNvSpPr txBox="true"/>
          <p:nvPr/>
        </p:nvSpPr>
        <p:spPr>
          <a:xfrm rot="0">
            <a:off x="6412068" y="-171450"/>
            <a:ext cx="5463864"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RESULTS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010500">
            <a:off x="13724635" y="-3122405"/>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04094">
            <a:off x="-2251575" y="6670360"/>
            <a:ext cx="6560550" cy="6560550"/>
          </a:xfrm>
          <a:custGeom>
            <a:avLst/>
            <a:gdLst/>
            <a:ahLst/>
            <a:cxnLst/>
            <a:rect r="r" b="b" t="t" l="l"/>
            <a:pathLst>
              <a:path h="6560550" w="6560550">
                <a:moveTo>
                  <a:pt x="0" y="0"/>
                </a:moveTo>
                <a:lnTo>
                  <a:pt x="6560550" y="0"/>
                </a:lnTo>
                <a:lnTo>
                  <a:pt x="6560550" y="6560550"/>
                </a:lnTo>
                <a:lnTo>
                  <a:pt x="0" y="6560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21458">
            <a:off x="15516210" y="7863245"/>
            <a:ext cx="2696747" cy="1198187"/>
          </a:xfrm>
          <a:custGeom>
            <a:avLst/>
            <a:gdLst/>
            <a:ahLst/>
            <a:cxnLst/>
            <a:rect r="r" b="b" t="t" l="l"/>
            <a:pathLst>
              <a:path h="1198187" w="2696747">
                <a:moveTo>
                  <a:pt x="0" y="0"/>
                </a:moveTo>
                <a:lnTo>
                  <a:pt x="2696746" y="0"/>
                </a:lnTo>
                <a:lnTo>
                  <a:pt x="2696746" y="1198188"/>
                </a:lnTo>
                <a:lnTo>
                  <a:pt x="0" y="1198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163056"/>
            <a:ext cx="1646297" cy="1731288"/>
          </a:xfrm>
          <a:custGeom>
            <a:avLst/>
            <a:gdLst/>
            <a:ahLst/>
            <a:cxnLst/>
            <a:rect r="r" b="b" t="t" l="l"/>
            <a:pathLst>
              <a:path h="1731288" w="1646297">
                <a:moveTo>
                  <a:pt x="0" y="0"/>
                </a:moveTo>
                <a:lnTo>
                  <a:pt x="1646297" y="0"/>
                </a:lnTo>
                <a:lnTo>
                  <a:pt x="1646297" y="1731288"/>
                </a:lnTo>
                <a:lnTo>
                  <a:pt x="0" y="17312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7804094">
            <a:off x="-1744863" y="7991236"/>
            <a:ext cx="3918797" cy="3918797"/>
          </a:xfrm>
          <a:custGeom>
            <a:avLst/>
            <a:gdLst/>
            <a:ahLst/>
            <a:cxnLst/>
            <a:rect r="r" b="b" t="t" l="l"/>
            <a:pathLst>
              <a:path h="3918797" w="3918797">
                <a:moveTo>
                  <a:pt x="0" y="0"/>
                </a:moveTo>
                <a:lnTo>
                  <a:pt x="3918797" y="0"/>
                </a:lnTo>
                <a:lnTo>
                  <a:pt x="3918797" y="3918797"/>
                </a:lnTo>
                <a:lnTo>
                  <a:pt x="0" y="39187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010500">
            <a:off x="15598260" y="-2078077"/>
            <a:ext cx="3824200" cy="3824200"/>
          </a:xfrm>
          <a:custGeom>
            <a:avLst/>
            <a:gdLst/>
            <a:ahLst/>
            <a:cxnLst/>
            <a:rect r="r" b="b" t="t" l="l"/>
            <a:pathLst>
              <a:path h="3824200" w="3824200">
                <a:moveTo>
                  <a:pt x="0" y="0"/>
                </a:moveTo>
                <a:lnTo>
                  <a:pt x="3824200" y="0"/>
                </a:lnTo>
                <a:lnTo>
                  <a:pt x="3824200" y="3824200"/>
                </a:lnTo>
                <a:lnTo>
                  <a:pt x="0" y="3824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850812" y="0"/>
            <a:ext cx="14276700" cy="10517169"/>
            <a:chOff x="0" y="0"/>
            <a:chExt cx="19050000" cy="14033500"/>
          </a:xfrm>
        </p:grpSpPr>
        <p:sp>
          <p:nvSpPr>
            <p:cNvPr name="Freeform 10" id="10"/>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11"/>
              <a:stretch>
                <a:fillRect l="-13432" t="0" r="-13432" b="0"/>
              </a:stretch>
            </a:blipFill>
          </p:spPr>
        </p:sp>
        <p:sp>
          <p:nvSpPr>
            <p:cNvPr name="Freeform 11" id="11"/>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12"/>
              <a:stretch>
                <a:fillRect l="0" t="-226" r="0" b="-226"/>
              </a:stretch>
            </a:blipFill>
          </p:spPr>
        </p:sp>
      </p:grpSp>
      <p:sp>
        <p:nvSpPr>
          <p:cNvPr name="TextBox 12" id="12"/>
          <p:cNvSpPr txBox="true"/>
          <p:nvPr/>
        </p:nvSpPr>
        <p:spPr>
          <a:xfrm rot="0">
            <a:off x="6412068" y="-171450"/>
            <a:ext cx="5463864" cy="1370966"/>
          </a:xfrm>
          <a:prstGeom prst="rect">
            <a:avLst/>
          </a:prstGeom>
        </p:spPr>
        <p:txBody>
          <a:bodyPr anchor="t" rtlCol="false" tIns="0" lIns="0" bIns="0" rIns="0">
            <a:spAutoFit/>
          </a:bodyPr>
          <a:lstStyle/>
          <a:p>
            <a:pPr algn="ctr" marL="0" indent="0" lvl="0">
              <a:lnSpc>
                <a:spcPts val="11059"/>
              </a:lnSpc>
            </a:pPr>
            <a:r>
              <a:rPr lang="en-US" sz="7899">
                <a:solidFill>
                  <a:srgbClr val="0B2364"/>
                </a:solidFill>
                <a:latin typeface="Porcelain"/>
                <a:ea typeface="Porcelain"/>
                <a:cs typeface="Porcelain"/>
                <a:sym typeface="Porcelain"/>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DAGn519oOQg</dc:identifier>
  <dcterms:modified xsi:type="dcterms:W3CDTF">2011-08-01T06:04:30Z</dcterms:modified>
  <cp:revision>1</cp:revision>
  <dc:title>Air Quality Web Page</dc:title>
</cp:coreProperties>
</file>